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Barlow" panose="00000500000000000000" pitchFamily="2" charset="0"/>
      <p:regular r:id="rId14"/>
    </p:embeddedFont>
    <p:embeddedFont>
      <p:font typeface="Barlow Bold" panose="00000800000000000000" charset="0"/>
      <p:regular r:id="rId15"/>
    </p:embeddedFont>
    <p:embeddedFont>
      <p:font typeface="Canva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A THANMAI SAI - [CB.AI.U4AIM24021]" userId="363539dc-02af-49c0-bead-40561b1e72ce" providerId="ADAL" clId="{AB0A4BF2-6167-4FB0-B980-430BB8523945}"/>
    <pc:docChg chg="modSld">
      <pc:chgData name="KUNA THANMAI SAI - [CB.AI.U4AIM24021]" userId="363539dc-02af-49c0-bead-40561b1e72ce" providerId="ADAL" clId="{AB0A4BF2-6167-4FB0-B980-430BB8523945}" dt="2025-03-14T04:14:17.397" v="0" actId="14100"/>
      <pc:docMkLst>
        <pc:docMk/>
      </pc:docMkLst>
      <pc:sldChg chg="modSp mod">
        <pc:chgData name="KUNA THANMAI SAI - [CB.AI.U4AIM24021]" userId="363539dc-02af-49c0-bead-40561b1e72ce" providerId="ADAL" clId="{AB0A4BF2-6167-4FB0-B980-430BB8523945}" dt="2025-03-14T04:14:17.397" v="0" actId="14100"/>
        <pc:sldMkLst>
          <pc:docMk/>
          <pc:sldMk cId="0" sldId="262"/>
        </pc:sldMkLst>
        <pc:spChg chg="mod">
          <ac:chgData name="KUNA THANMAI SAI - [CB.AI.U4AIM24021]" userId="363539dc-02af-49c0-bead-40561b1e72ce" providerId="ADAL" clId="{AB0A4BF2-6167-4FB0-B980-430BB8523945}" dt="2025-03-14T04:14:17.397" v="0" actId="14100"/>
          <ac:spMkLst>
            <pc:docMk/>
            <pc:sldMk cId="0" sldId="262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3905" y="3889125"/>
            <a:ext cx="14531489" cy="1978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5700" b="1" spc="-114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SMART POSTURE CORRECTION SYSTEM</a:t>
            </a: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ctr">
              <a:lnSpc>
                <a:spcPts val="6270"/>
              </a:lnSpc>
            </a:pPr>
            <a:endParaRPr lang="en-US" sz="5700" b="1" spc="-114" dirty="0">
              <a:solidFill>
                <a:srgbClr val="000000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64693" y="5067300"/>
            <a:ext cx="6701131" cy="42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/>
          </a:p>
          <a:p>
            <a:pPr algn="l">
              <a:lnSpc>
                <a:spcPts val="3920"/>
              </a:lnSpc>
            </a:pPr>
            <a:endParaRPr/>
          </a:p>
          <a:p>
            <a:pPr algn="l">
              <a:lnSpc>
                <a:spcPts val="5236"/>
              </a:lnSpc>
            </a:pPr>
            <a:r>
              <a:rPr lang="en-US" sz="2800" spc="190">
                <a:solidFill>
                  <a:srgbClr val="0F0E0C"/>
                </a:solidFill>
                <a:latin typeface="Barlow"/>
                <a:ea typeface="Barlow"/>
                <a:cs typeface="Barlow"/>
                <a:sym typeface="Barlow"/>
              </a:rPr>
              <a:t>CB.AI.U4AIM24007- ARNITA N CB.AI.U4AIM24021- THANMAI SAI K CB.AI.U4AIM24035- SAI PRANAVI R CB.AI.U4AIM24040- SHREENIDHI G</a:t>
            </a:r>
          </a:p>
          <a:p>
            <a:pPr algn="l">
              <a:lnSpc>
                <a:spcPts val="5236"/>
              </a:lnSpc>
            </a:pPr>
            <a:endParaRPr lang="en-US" sz="2800" spc="190">
              <a:solidFill>
                <a:srgbClr val="0F0E0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47335" y="7834572"/>
            <a:ext cx="5753905" cy="182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764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FACULTY :</a:t>
            </a:r>
            <a:r>
              <a:rPr lang="en-US" sz="27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 algn="l">
              <a:lnSpc>
                <a:spcPts val="3041"/>
              </a:lnSpc>
            </a:pPr>
            <a:endParaRPr lang="en-US" sz="2764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4534"/>
              </a:lnSpc>
            </a:pPr>
            <a:r>
              <a:rPr lang="en-US" sz="27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Dr. SnigdhaTanu Acharya</a:t>
            </a:r>
          </a:p>
          <a:p>
            <a:pPr algn="l">
              <a:lnSpc>
                <a:spcPts val="4534"/>
              </a:lnSpc>
            </a:pPr>
            <a:r>
              <a:rPr lang="en-US" sz="27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Dr. Amrutha V</a:t>
            </a:r>
          </a:p>
        </p:txBody>
      </p:sp>
      <p:sp>
        <p:nvSpPr>
          <p:cNvPr id="5" name="Freeform 5"/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3905" y="2053952"/>
            <a:ext cx="13420191" cy="121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9"/>
              </a:lnSpc>
              <a:spcBef>
                <a:spcPct val="0"/>
              </a:spcBef>
            </a:pPr>
            <a:r>
              <a:rPr lang="en-US" sz="3299" spc="13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 Introduction to NN, CNN and GNN (24AIM113) &amp; Analog System Design (24AIM114)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364267"/>
            <a:ext cx="394618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5302163" y="575787"/>
            <a:ext cx="1152258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0082" y="5813276"/>
            <a:ext cx="321695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 b="1" spc="-67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TEAM MEMBERS :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505341" y="5162550"/>
            <a:ext cx="11943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364267"/>
            <a:ext cx="394618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10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302163" y="575787"/>
            <a:ext cx="1195713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40982" y="5288132"/>
            <a:ext cx="6477028" cy="4998868"/>
          </a:xfrm>
          <a:custGeom>
            <a:avLst/>
            <a:gdLst/>
            <a:ahLst/>
            <a:cxnLst/>
            <a:rect l="l" t="t" r="r" b="b"/>
            <a:pathLst>
              <a:path w="6477028" h="4998868">
                <a:moveTo>
                  <a:pt x="0" y="0"/>
                </a:moveTo>
                <a:lnTo>
                  <a:pt x="6477028" y="0"/>
                </a:lnTo>
                <a:lnTo>
                  <a:pt x="6477028" y="4998868"/>
                </a:lnTo>
                <a:lnTo>
                  <a:pt x="0" y="4998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58567" y="2065849"/>
            <a:ext cx="8195351" cy="6425516"/>
          </a:xfrm>
          <a:custGeom>
            <a:avLst/>
            <a:gdLst/>
            <a:ahLst/>
            <a:cxnLst/>
            <a:rect l="l" t="t" r="r" b="b"/>
            <a:pathLst>
              <a:path w="8195351" h="6425516">
                <a:moveTo>
                  <a:pt x="0" y="0"/>
                </a:moveTo>
                <a:lnTo>
                  <a:pt x="8195351" y="0"/>
                </a:lnTo>
                <a:lnTo>
                  <a:pt x="8195351" y="6425516"/>
                </a:lnTo>
                <a:lnTo>
                  <a:pt x="0" y="6425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19419" y="8925900"/>
            <a:ext cx="6539073" cy="664800"/>
          </a:xfrm>
          <a:custGeom>
            <a:avLst/>
            <a:gdLst/>
            <a:ahLst/>
            <a:cxnLst/>
            <a:rect l="l" t="t" r="r" b="b"/>
            <a:pathLst>
              <a:path w="6539073" h="664800">
                <a:moveTo>
                  <a:pt x="0" y="0"/>
                </a:moveTo>
                <a:lnTo>
                  <a:pt x="6539074" y="0"/>
                </a:lnTo>
                <a:lnTo>
                  <a:pt x="6539074" y="664800"/>
                </a:lnTo>
                <a:lnTo>
                  <a:pt x="0" y="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131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0982" y="1861769"/>
            <a:ext cx="5969490" cy="2716822"/>
          </a:xfrm>
          <a:custGeom>
            <a:avLst/>
            <a:gdLst/>
            <a:ahLst/>
            <a:cxnLst/>
            <a:rect l="l" t="t" r="r" b="b"/>
            <a:pathLst>
              <a:path w="5969490" h="2716822">
                <a:moveTo>
                  <a:pt x="0" y="0"/>
                </a:moveTo>
                <a:lnTo>
                  <a:pt x="5969490" y="0"/>
                </a:lnTo>
                <a:lnTo>
                  <a:pt x="5969490" y="2716822"/>
                </a:lnTo>
                <a:lnTo>
                  <a:pt x="0" y="2716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18" b="-101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082" y="1190327"/>
            <a:ext cx="5501681" cy="46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3271" b="1" spc="-65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HYPER TUNING PARAMETERS: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4505" y="4717324"/>
            <a:ext cx="3565495" cy="460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3271" b="1" spc="-65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EPOCHS VS LOSS: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61274" y="1434940"/>
            <a:ext cx="6526326" cy="460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3271" b="1" spc="-65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ACCURACY AND LEARNING CURVE: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64626-3ABA-2863-9944-0E85DE94D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CDAC28-B1AC-C1D5-EDF7-9AE1FD942888}"/>
              </a:ext>
            </a:extLst>
          </p:cNvPr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9610C55-79EA-E2CA-3CC3-752EA3AF3BAB}"/>
              </a:ext>
            </a:extLst>
          </p:cNvPr>
          <p:cNvSpPr txBox="1"/>
          <p:nvPr/>
        </p:nvSpPr>
        <p:spPr>
          <a:xfrm>
            <a:off x="17259300" y="364267"/>
            <a:ext cx="394618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10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BD90EEC-CE27-8330-8E94-CD2CB7AF88BC}"/>
              </a:ext>
            </a:extLst>
          </p:cNvPr>
          <p:cNvSpPr/>
          <p:nvPr/>
        </p:nvSpPr>
        <p:spPr>
          <a:xfrm flipV="1">
            <a:off x="5302163" y="575787"/>
            <a:ext cx="1195713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EAC6F-2B66-B998-7CB8-4C19C28B0265}"/>
              </a:ext>
            </a:extLst>
          </p:cNvPr>
          <p:cNvSpPr txBox="1"/>
          <p:nvPr/>
        </p:nvSpPr>
        <p:spPr>
          <a:xfrm>
            <a:off x="6115509" y="4152900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21384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30" y="566262"/>
            <a:ext cx="559542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302193" y="777782"/>
            <a:ext cx="1195713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04468" y="1430411"/>
            <a:ext cx="3991331" cy="64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sz="4600" b="1" spc="-92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STRAIGHT UP: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8478" y="2288931"/>
            <a:ext cx="16480822" cy="103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 spc="-64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This is designed to monitor and classify back posture using an MPU6050 IMU sensor and an ESP32 microcontroller.  </a:t>
            </a:r>
          </a:p>
        </p:txBody>
      </p:sp>
      <p:sp>
        <p:nvSpPr>
          <p:cNvPr id="7" name="Freeform 7"/>
          <p:cNvSpPr/>
          <p:nvPr/>
        </p:nvSpPr>
        <p:spPr>
          <a:xfrm>
            <a:off x="11280587" y="3199455"/>
            <a:ext cx="4548888" cy="4548888"/>
          </a:xfrm>
          <a:custGeom>
            <a:avLst/>
            <a:gdLst/>
            <a:ahLst/>
            <a:cxnLst/>
            <a:rect l="l" t="t" r="r" b="b"/>
            <a:pathLst>
              <a:path w="4548888" h="4548888">
                <a:moveTo>
                  <a:pt x="0" y="0"/>
                </a:moveTo>
                <a:lnTo>
                  <a:pt x="4548888" y="0"/>
                </a:lnTo>
                <a:lnTo>
                  <a:pt x="4548888" y="4548888"/>
                </a:lnTo>
                <a:lnTo>
                  <a:pt x="0" y="4548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5308" y="3610365"/>
            <a:ext cx="5235892" cy="64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sz="4600" b="1" spc="-92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Components used: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2516" y="4516511"/>
            <a:ext cx="4903884" cy="957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3384" spc="-67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 1. ESP-32 microcontroller</a:t>
            </a:r>
          </a:p>
          <a:p>
            <a:pPr algn="ctr">
              <a:lnSpc>
                <a:spcPts val="3723"/>
              </a:lnSpc>
              <a:spcBef>
                <a:spcPct val="0"/>
              </a:spcBef>
            </a:pPr>
            <a:r>
              <a:rPr lang="en-US" sz="3384" spc="-67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790" y="5149096"/>
            <a:ext cx="2439409" cy="52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2.MPU 6050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6577" y="5884426"/>
            <a:ext cx="3408223" cy="52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3.Vibration motor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791" y="6629281"/>
            <a:ext cx="13288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4.Belt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30" y="566262"/>
            <a:ext cx="559542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302193" y="777782"/>
            <a:ext cx="1195713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09010" y="2418562"/>
          <a:ext cx="17009862" cy="6674031"/>
        </p:xfrm>
        <a:graphic>
          <a:graphicData uri="http://schemas.openxmlformats.org/drawingml/2006/table">
            <a:tbl>
              <a:tblPr/>
              <a:tblGrid>
                <a:gridCol w="1210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0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040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SI.NO.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Challenges Encountered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 b="1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1793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 faced a problem in finding the suitable board for ESP32 in the Arduino IDE.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 are able to figure it out from Github links, Sent by lab assistant.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9545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 faced a problem in selecting suitable IMU sensor whether it is MPU6050 OR MPU9050.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The MPU9050 includes a magnetometer in addition to the 6-axis accelerometer and gyroscope, which is not required for our project. Therefore, we chose the MPU6050.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2290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 were unable to connect the ESP32 to the Arduino IDE via Bluetooth.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For now we are using USB cable in place of bluetooth connection.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48702" y="1381208"/>
            <a:ext cx="4541877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PROBLEMS FACED: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364267"/>
            <a:ext cx="559542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04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302163" y="575787"/>
            <a:ext cx="1195713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32898" y="3299719"/>
          <a:ext cx="6428244" cy="6534152"/>
        </p:xfrm>
        <a:graphic>
          <a:graphicData uri="http://schemas.openxmlformats.org/drawingml/2006/table">
            <a:tbl>
              <a:tblPr/>
              <a:tblGrid>
                <a:gridCol w="1580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0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5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353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b="1" u="none" strike="noStrik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Sensor Position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b="1" u="none" strike="noStrik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Angle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b="1" u="none" strike="noStrik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Good Posture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b="1" u="none" strike="noStrik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Bad Posture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353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Upper Thoracic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-5° to +5°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 dirty="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&gt; +15° (Forward Slouch)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3538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Upper Thoracic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-3° to +3°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&gt; ±10° (Lateral Lean)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353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Right Shoulder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-3° to +3°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u="none" strike="noStrike" dirty="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&gt; +8° (Shoulder Hike)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1877408" y="3177079"/>
            <a:ext cx="3106967" cy="2295351"/>
          </a:xfrm>
          <a:custGeom>
            <a:avLst/>
            <a:gdLst/>
            <a:ahLst/>
            <a:cxnLst/>
            <a:rect l="l" t="t" r="r" b="b"/>
            <a:pathLst>
              <a:path w="3106967" h="2295351">
                <a:moveTo>
                  <a:pt x="0" y="0"/>
                </a:moveTo>
                <a:lnTo>
                  <a:pt x="3106967" y="0"/>
                </a:lnTo>
                <a:lnTo>
                  <a:pt x="3106967" y="2295351"/>
                </a:lnTo>
                <a:lnTo>
                  <a:pt x="0" y="2295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91920" y="3715873"/>
            <a:ext cx="1367380" cy="1756557"/>
          </a:xfrm>
          <a:custGeom>
            <a:avLst/>
            <a:gdLst/>
            <a:ahLst/>
            <a:cxnLst/>
            <a:rect l="l" t="t" r="r" b="b"/>
            <a:pathLst>
              <a:path w="1367380" h="1756557">
                <a:moveTo>
                  <a:pt x="0" y="0"/>
                </a:moveTo>
                <a:lnTo>
                  <a:pt x="1367380" y="0"/>
                </a:lnTo>
                <a:lnTo>
                  <a:pt x="1367380" y="1756557"/>
                </a:lnTo>
                <a:lnTo>
                  <a:pt x="0" y="1756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84710" y="5777230"/>
            <a:ext cx="5807680" cy="4303507"/>
          </a:xfrm>
          <a:custGeom>
            <a:avLst/>
            <a:gdLst/>
            <a:ahLst/>
            <a:cxnLst/>
            <a:rect l="l" t="t" r="r" b="b"/>
            <a:pathLst>
              <a:path w="5807680" h="4303507">
                <a:moveTo>
                  <a:pt x="0" y="0"/>
                </a:moveTo>
                <a:lnTo>
                  <a:pt x="5807680" y="0"/>
                </a:lnTo>
                <a:lnTo>
                  <a:pt x="5807680" y="4303507"/>
                </a:lnTo>
                <a:lnTo>
                  <a:pt x="0" y="4303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9" b="-17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5636" y="1386359"/>
            <a:ext cx="2158960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ANGLES: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74746" y="1853189"/>
            <a:ext cx="7028379" cy="48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sz="3423" b="1" spc="-6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2: HOW TO CALCULATE ANGLES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2898" y="2428229"/>
            <a:ext cx="8025302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3392" b="1" spc="-67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1: RANGE OF VALUES FOR CATEGORY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86426" y="3572735"/>
            <a:ext cx="2403667" cy="6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For forward /backward leaning: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86426" y="4605020"/>
            <a:ext cx="2403667" cy="6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For side-to-side leaning: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62898" y="3729898"/>
            <a:ext cx="1355944" cy="32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Pitch=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62898" y="4799947"/>
            <a:ext cx="1355944" cy="32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Roll=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87581" y="2455751"/>
            <a:ext cx="2335600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Gyroscope data- for inclination angles: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2898" y="9976485"/>
            <a:ext cx="9706510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0"/>
              </a:lnSpc>
              <a:spcBef>
                <a:spcPct val="0"/>
              </a:spcBef>
            </a:pPr>
            <a:r>
              <a:rPr lang="en-US" sz="9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Source: Malik, Nayyer Nayab, M. Javed Hyder, and Ajmal Shah. "EXPERIMENTAL INVESTIGATION ON TECHNIQUES TO IMPROVE THE ACCURACY OF MPU 6050 FOR TILT MEASUREMENT." JOURNAL OF HARBIN INSTITUTE OF TECHNOLOGY 54.9: 2022.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77408" y="5927984"/>
            <a:ext cx="2403667" cy="6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Complementary Filter: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64781" y="5720080"/>
            <a:ext cx="4219929" cy="375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358"/>
              </a:lnSpc>
              <a:buFont typeface="Arial"/>
              <a:buChar char="•"/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</a:t>
            </a:r>
            <a:r>
              <a:rPr lang="en-US" sz="2300" u="none" strike="noStrike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ow-pass filter:  Reduces accelerometer jitter.</a:t>
            </a:r>
          </a:p>
          <a:p>
            <a:pPr marL="496571" lvl="1" indent="-248285" algn="l">
              <a:lnSpc>
                <a:spcPts val="3358"/>
              </a:lnSpc>
              <a:buFont typeface="Arial"/>
              <a:buChar char="•"/>
            </a:pPr>
            <a:r>
              <a:rPr lang="en-US" sz="2300" u="none" strike="noStrike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High-pass filter:  Minimizes gyro drift.</a:t>
            </a:r>
          </a:p>
          <a:p>
            <a:pPr marL="496571" lvl="1" indent="-248285" algn="l">
              <a:lnSpc>
                <a:spcPts val="3358"/>
              </a:lnSpc>
              <a:buFont typeface="Arial"/>
              <a:buChar char="•"/>
            </a:pPr>
            <a:r>
              <a:rPr lang="en-US" sz="2300" u="none" strike="noStrike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Fusion:  Combines both for realistic output.</a:t>
            </a:r>
          </a:p>
          <a:p>
            <a:pPr marL="0" lvl="0" indent="0" algn="l">
              <a:lnSpc>
                <a:spcPts val="3358"/>
              </a:lnSpc>
            </a:pPr>
            <a:r>
              <a:rPr lang="en-US" sz="2300" u="none" strike="noStrike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complimentary filters iteratively update the Euler angles by the following formulas: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364267"/>
            <a:ext cx="580157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05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302163" y="575787"/>
            <a:ext cx="1195713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166242" y="4544394"/>
            <a:ext cx="3222187" cy="2538147"/>
          </a:xfrm>
          <a:custGeom>
            <a:avLst/>
            <a:gdLst/>
            <a:ahLst/>
            <a:cxnLst/>
            <a:rect l="l" t="t" r="r" b="b"/>
            <a:pathLst>
              <a:path w="3222187" h="2538147">
                <a:moveTo>
                  <a:pt x="0" y="0"/>
                </a:moveTo>
                <a:lnTo>
                  <a:pt x="3222187" y="0"/>
                </a:lnTo>
                <a:lnTo>
                  <a:pt x="3222187" y="2538147"/>
                </a:lnTo>
                <a:lnTo>
                  <a:pt x="0" y="253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8529177" y="664070"/>
            <a:ext cx="0" cy="67296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3388429" y="4544394"/>
            <a:ext cx="4765329" cy="2538147"/>
          </a:xfrm>
          <a:custGeom>
            <a:avLst/>
            <a:gdLst/>
            <a:ahLst/>
            <a:cxnLst/>
            <a:rect l="l" t="t" r="r" b="b"/>
            <a:pathLst>
              <a:path w="4765329" h="2538147">
                <a:moveTo>
                  <a:pt x="0" y="0"/>
                </a:moveTo>
                <a:lnTo>
                  <a:pt x="4765328" y="0"/>
                </a:lnTo>
                <a:lnTo>
                  <a:pt x="4765328" y="2538147"/>
                </a:lnTo>
                <a:lnTo>
                  <a:pt x="0" y="2538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544394"/>
            <a:ext cx="1778801" cy="2538147"/>
          </a:xfrm>
          <a:custGeom>
            <a:avLst/>
            <a:gdLst/>
            <a:ahLst/>
            <a:cxnLst/>
            <a:rect l="l" t="t" r="r" b="b"/>
            <a:pathLst>
              <a:path w="1778801" h="2538147">
                <a:moveTo>
                  <a:pt x="0" y="0"/>
                </a:moveTo>
                <a:lnTo>
                  <a:pt x="1778801" y="0"/>
                </a:lnTo>
                <a:lnTo>
                  <a:pt x="1778801" y="2538147"/>
                </a:lnTo>
                <a:lnTo>
                  <a:pt x="0" y="253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22880" y="4544394"/>
            <a:ext cx="2741552" cy="2538147"/>
          </a:xfrm>
          <a:custGeom>
            <a:avLst/>
            <a:gdLst/>
            <a:ahLst/>
            <a:cxnLst/>
            <a:rect l="l" t="t" r="r" b="b"/>
            <a:pathLst>
              <a:path w="2741552" h="2538147">
                <a:moveTo>
                  <a:pt x="0" y="0"/>
                </a:moveTo>
                <a:lnTo>
                  <a:pt x="2741553" y="0"/>
                </a:lnTo>
                <a:lnTo>
                  <a:pt x="2741553" y="2538147"/>
                </a:lnTo>
                <a:lnTo>
                  <a:pt x="0" y="2538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97019" y="7546115"/>
          <a:ext cx="16693968" cy="2087927"/>
        </p:xfrm>
        <a:graphic>
          <a:graphicData uri="http://schemas.openxmlformats.org/drawingml/2006/table">
            <a:tbl>
              <a:tblPr/>
              <a:tblGrid>
                <a:gridCol w="1043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04337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82669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Acc1_X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Acc1_Y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Acc1_Z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Gyr1_X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Gyr1_Y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Gyr1_Z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Acc2_X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Acc2_Y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Acc2_Z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Gyr2_X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Gyr2_Y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Gyr2_Z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Pitch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Roll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Posture Type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6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9.07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-1.06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4.32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-0.08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0.02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-3.54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-2.77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7.41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-0.07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0.02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2.50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-1.20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Good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61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6.94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3.21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6.34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-7.23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3.36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4.25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-0.05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0.03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-0.01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18.00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12.00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u="none" strike="noStrik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Bad</a:t>
                      </a:r>
                      <a:endParaRPr lang="en-US" sz="110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346913" y="1398205"/>
            <a:ext cx="3075967" cy="675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b="1" u="none" strike="noStrike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POSTURES: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44450" y="2048697"/>
            <a:ext cx="1546749" cy="675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GOOD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450" y="2034475"/>
            <a:ext cx="1018223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59378" y="2938598"/>
            <a:ext cx="4623431" cy="145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286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Forward Slouch: Pitch angle greater than +15°.</a:t>
            </a:r>
          </a:p>
          <a:p>
            <a:pPr marL="561341" lvl="1" indent="-280670" algn="l">
              <a:lnSpc>
                <a:spcPts val="286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Backward Slouch: Pitch angle less than -15°.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48184" y="3300548"/>
            <a:ext cx="4315378" cy="72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286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Side-to-Side Slouch: Roll angle greater than ±10°.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0944" y="3284038"/>
            <a:ext cx="4977449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1" lvl="1" indent="-280670" algn="l">
              <a:lnSpc>
                <a:spcPts val="2860"/>
              </a:lnSpc>
              <a:buFont typeface="Arial"/>
              <a:buChar char="•"/>
            </a:pPr>
            <a:r>
              <a:rPr lang="en-US" sz="2600" spc="-52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Pitch angle between -5° and +5°</a:t>
            </a:r>
          </a:p>
          <a:p>
            <a:pPr marL="561341" lvl="1" indent="-280670" algn="l">
              <a:lnSpc>
                <a:spcPts val="2860"/>
              </a:lnSpc>
              <a:buFont typeface="Arial"/>
              <a:buChar char="•"/>
            </a:pPr>
            <a:r>
              <a:rPr lang="en-US" sz="2600" spc="-52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Roll angle between -3° and +3°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85615" y="1455192"/>
            <a:ext cx="8598888" cy="7803108"/>
          </a:xfrm>
          <a:custGeom>
            <a:avLst/>
            <a:gdLst/>
            <a:ahLst/>
            <a:cxnLst/>
            <a:rect l="l" t="t" r="r" b="b"/>
            <a:pathLst>
              <a:path w="8598888" h="7803108">
                <a:moveTo>
                  <a:pt x="0" y="0"/>
                </a:moveTo>
                <a:lnTo>
                  <a:pt x="8598888" y="0"/>
                </a:lnTo>
                <a:lnTo>
                  <a:pt x="8598888" y="7803108"/>
                </a:lnTo>
                <a:lnTo>
                  <a:pt x="0" y="7803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32" t="-2439" r="-406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13206" y="141605"/>
            <a:ext cx="4931331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CIRCUIT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43943" y="9658350"/>
            <a:ext cx="928223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https://wokwi.com/projects/422158056135560193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26014" y="432154"/>
            <a:ext cx="466573" cy="37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2"/>
              </a:lnSpc>
              <a:spcBef>
                <a:spcPct val="0"/>
              </a:spcBef>
            </a:pPr>
            <a:r>
              <a:rPr lang="en-US" sz="2574" b="1" spc="-5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364267"/>
            <a:ext cx="789951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07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302163" y="575787"/>
            <a:ext cx="1195713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728654" y="2627042"/>
            <a:ext cx="4651447" cy="6201930"/>
          </a:xfrm>
          <a:custGeom>
            <a:avLst/>
            <a:gdLst/>
            <a:ahLst/>
            <a:cxnLst/>
            <a:rect l="l" t="t" r="r" b="b"/>
            <a:pathLst>
              <a:path w="4651447" h="6201930">
                <a:moveTo>
                  <a:pt x="0" y="0"/>
                </a:moveTo>
                <a:lnTo>
                  <a:pt x="4651447" y="0"/>
                </a:lnTo>
                <a:lnTo>
                  <a:pt x="4651447" y="6201930"/>
                </a:lnTo>
                <a:lnTo>
                  <a:pt x="0" y="6201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554" t="6510" r="554"/>
          <a:stretch>
            <a:fillRect/>
          </a:stretch>
        </p:blipFill>
        <p:spPr>
          <a:xfrm>
            <a:off x="402560" y="2627042"/>
            <a:ext cx="9444525" cy="50329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0681" y="1557635"/>
            <a:ext cx="4691482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collection: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193358"/>
            <a:ext cx="7039244" cy="132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52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No of people =5</a:t>
            </a:r>
          </a:p>
          <a:p>
            <a:pPr marL="690881" lvl="1" indent="-345440" algn="l">
              <a:lnSpc>
                <a:spcPts val="352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No of samples = 2000 (1000-good posture,1000-bad posture)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364267"/>
            <a:ext cx="673701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08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302163" y="575787"/>
            <a:ext cx="1195713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58391" y="2773433"/>
            <a:ext cx="13754312" cy="5875514"/>
          </a:xfrm>
          <a:custGeom>
            <a:avLst/>
            <a:gdLst/>
            <a:ahLst/>
            <a:cxnLst/>
            <a:rect l="l" t="t" r="r" b="b"/>
            <a:pathLst>
              <a:path w="13754312" h="5875514">
                <a:moveTo>
                  <a:pt x="0" y="0"/>
                </a:moveTo>
                <a:lnTo>
                  <a:pt x="13754312" y="0"/>
                </a:lnTo>
                <a:lnTo>
                  <a:pt x="13754312" y="5875514"/>
                </a:lnTo>
                <a:lnTo>
                  <a:pt x="0" y="5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7" r="-146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2164" y="1478392"/>
            <a:ext cx="4749998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SET OVERVIEW: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06476" y="5172075"/>
            <a:ext cx="3752924" cy="1649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899" spc="-77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Labels: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899" spc="-77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0→ Good Posture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899" spc="-77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1→ Bad Posture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82" y="0"/>
            <a:ext cx="5182081" cy="1151573"/>
          </a:xfrm>
          <a:custGeom>
            <a:avLst/>
            <a:gdLst/>
            <a:ahLst/>
            <a:cxnLst/>
            <a:rect l="l" t="t" r="r" b="b"/>
            <a:pathLst>
              <a:path w="5182081" h="1151573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364267"/>
            <a:ext cx="504433" cy="45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b="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09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302163" y="575787"/>
            <a:ext cx="1195713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04658" y="4615645"/>
            <a:ext cx="9835995" cy="4215426"/>
          </a:xfrm>
          <a:custGeom>
            <a:avLst/>
            <a:gdLst/>
            <a:ahLst/>
            <a:cxnLst/>
            <a:rect l="l" t="t" r="r" b="b"/>
            <a:pathLst>
              <a:path w="9835995" h="4215426">
                <a:moveTo>
                  <a:pt x="0" y="0"/>
                </a:moveTo>
                <a:lnTo>
                  <a:pt x="9835995" y="0"/>
                </a:lnTo>
                <a:lnTo>
                  <a:pt x="9835995" y="4215427"/>
                </a:lnTo>
                <a:lnTo>
                  <a:pt x="0" y="4215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4658" y="1470733"/>
            <a:ext cx="4343542" cy="595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NEURAL NETWORK: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7308" y="2381959"/>
            <a:ext cx="15423691" cy="1159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832"/>
              </a:lnSpc>
              <a:buFont typeface="Arial"/>
              <a:buChar char="•"/>
            </a:pPr>
            <a:r>
              <a:rPr lang="en-US" sz="3200" spc="-64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We are using the  most basic type of artificial neural network</a:t>
            </a:r>
            <a:r>
              <a:rPr lang="en-US" sz="3200" b="1" spc="-64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Feedforward Neural Network (FNN) </a:t>
            </a:r>
            <a:r>
              <a:rPr lang="en-US" sz="3200" spc="-64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to train our dataset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44821" y="3822202"/>
            <a:ext cx="5366779" cy="595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dirty="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PREPROCESSING: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87188" y="4905375"/>
            <a:ext cx="7077551" cy="392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6304"/>
              </a:lnSpc>
              <a:buFont typeface="Arial"/>
              <a:buChar char="•"/>
            </a:pPr>
            <a:r>
              <a:rPr lang="en-US" sz="3200" spc="-64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Handle Missing Values  </a:t>
            </a:r>
          </a:p>
          <a:p>
            <a:pPr marL="690881" lvl="1" indent="-345440" algn="l">
              <a:lnSpc>
                <a:spcPts val="6304"/>
              </a:lnSpc>
              <a:buFont typeface="Arial"/>
              <a:buChar char="•"/>
            </a:pPr>
            <a:r>
              <a:rPr lang="en-US" sz="3200" spc="-64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Feature Normalization</a:t>
            </a:r>
          </a:p>
          <a:p>
            <a:pPr marL="690881" lvl="1" indent="-345440" algn="l">
              <a:lnSpc>
                <a:spcPts val="6304"/>
              </a:lnSpc>
              <a:buFont typeface="Arial"/>
              <a:buChar char="•"/>
            </a:pPr>
            <a:r>
              <a:rPr lang="en-US" sz="3200" spc="-64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One-Hot Encoding of Labels</a:t>
            </a:r>
          </a:p>
          <a:p>
            <a:pPr marL="690881" lvl="1" indent="-345440" algn="l">
              <a:lnSpc>
                <a:spcPts val="6304"/>
              </a:lnSpc>
              <a:buFont typeface="Arial"/>
              <a:buChar char="•"/>
            </a:pPr>
            <a:r>
              <a:rPr lang="en-US" sz="3200" spc="-64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Split Data into Training &amp; Testing Sets</a:t>
            </a:r>
          </a:p>
          <a:p>
            <a:pPr marL="690881" lvl="1" indent="-345440" algn="l">
              <a:lnSpc>
                <a:spcPts val="6304"/>
              </a:lnSpc>
              <a:buFont typeface="Arial"/>
              <a:buChar char="•"/>
            </a:pPr>
            <a:r>
              <a:rPr lang="en-US" sz="3200" spc="-64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Shuffle the Data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678</Words>
  <Application>Microsoft Office PowerPoint</Application>
  <PresentationFormat>Custom</PresentationFormat>
  <Paragraphs>171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Barlow Bold</vt:lpstr>
      <vt:lpstr>Barlow</vt:lpstr>
      <vt:lpstr>Arial</vt:lpstr>
      <vt:lpstr>Canva Sans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Posture Correction System</dc:title>
  <cp:lastModifiedBy>KUNA THANMAI SAI - [CB.AI.U4AIM24021]</cp:lastModifiedBy>
  <cp:revision>2</cp:revision>
  <dcterms:created xsi:type="dcterms:W3CDTF">2006-08-16T00:00:00Z</dcterms:created>
  <dcterms:modified xsi:type="dcterms:W3CDTF">2025-03-14T04:14:26Z</dcterms:modified>
  <dc:identifier>DAGeS6tCugQ</dc:identifier>
</cp:coreProperties>
</file>